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FC1A1-BE8F-2843-9865-CE48DEE58B18}" v="1" dt="2023-10-03T03:22:08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6e3e99c9a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86e3e99c9a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e3e99c9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e3e99c9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6e3e99c9a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6e3e99c9a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6e3e99c9a_0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86e3e99c9a_0_8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86e3e99c9a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86e3e99c9a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6e3e99c9a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86e3e99c9a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6e3e99c9a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86e3e99c9a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6e3e99c9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86e3e99c9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6e3e99c9a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6e3e99c9a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6e3e99c9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6e3e99c9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6e3e99c9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6e3e99c9a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6e3e99c9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6e3e99c9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6e3e99c9a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6e3e99c9a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6e3e99c9a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6e3e99c9a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6e3e99c9a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86e3e99c9a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6e3e99c9a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86e3e99c9a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110100" y="4952351"/>
            <a:ext cx="2130900" cy="2052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756975" y="4916621"/>
            <a:ext cx="1707600" cy="16626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596900" y="3798699"/>
            <a:ext cx="1089000" cy="1166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142950" y="3680800"/>
            <a:ext cx="1481700" cy="1402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29775" y="1379225"/>
            <a:ext cx="8985000" cy="4602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420" b="1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Group 7</a:t>
            </a:r>
            <a:endParaRPr sz="2420" b="1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650" y="2437650"/>
            <a:ext cx="2130850" cy="9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6723975" y="2434925"/>
            <a:ext cx="854400" cy="770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-714800" y="-471325"/>
            <a:ext cx="3132900" cy="28755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5534425" y="-195475"/>
            <a:ext cx="1089000" cy="10053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165308" y="-76186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latin typeface="Cambria"/>
                <a:ea typeface="Cambria"/>
                <a:cs typeface="Cambria"/>
                <a:sym typeface="Cambria"/>
              </a:rPr>
              <a:t>MGMT 582 Final Project</a:t>
            </a:r>
            <a:endParaRPr sz="43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2839850" y="-1631600"/>
            <a:ext cx="1481700" cy="1402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781200" y="-923575"/>
            <a:ext cx="1481700" cy="14022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8546850" y="1112963"/>
            <a:ext cx="2670000" cy="24255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-2022700" y="4672149"/>
            <a:ext cx="1308000" cy="1166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5534425" y="-2245351"/>
            <a:ext cx="1089000" cy="1166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2"/>
          <p:cNvGrpSpPr/>
          <p:nvPr/>
        </p:nvGrpSpPr>
        <p:grpSpPr>
          <a:xfrm>
            <a:off x="-2022700" y="-7405525"/>
            <a:ext cx="13739550" cy="14284950"/>
            <a:chOff x="-2022700" y="-2528725"/>
            <a:chExt cx="13739550" cy="14284950"/>
          </a:xfrm>
        </p:grpSpPr>
        <p:sp>
          <p:nvSpPr>
            <p:cNvPr id="275" name="Google Shape;275;p22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2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600" b="1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95" name="Google Shape;295;p22"/>
          <p:cNvGrpSpPr/>
          <p:nvPr/>
        </p:nvGrpSpPr>
        <p:grpSpPr>
          <a:xfrm>
            <a:off x="3308025" y="2816325"/>
            <a:ext cx="4923000" cy="1085188"/>
            <a:chOff x="3231825" y="1597125"/>
            <a:chExt cx="4923000" cy="1085188"/>
          </a:xfrm>
        </p:grpSpPr>
        <p:sp>
          <p:nvSpPr>
            <p:cNvPr id="296" name="Google Shape;296;p22"/>
            <p:cNvSpPr txBox="1"/>
            <p:nvPr/>
          </p:nvSpPr>
          <p:spPr>
            <a:xfrm>
              <a:off x="3231825" y="15971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group_desc, mapping_id, Count(active_emails.Customer_id)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email_group inner join customer on email_group.group_id = customer.group_id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inner join active_emails on customer.Customer_id = active_emails.Customer_id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mapping_id, group_desc Order By Count(active_emails.Customer_id) DESC;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7" name="Google Shape;297;p22"/>
            <p:cNvSpPr txBox="1"/>
            <p:nvPr/>
          </p:nvSpPr>
          <p:spPr>
            <a:xfrm>
              <a:off x="3231825" y="2410513"/>
              <a:ext cx="4923000" cy="2718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Yahoo domain has the most active users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298" name="Google Shape;298;p22"/>
          <p:cNvGrpSpPr/>
          <p:nvPr/>
        </p:nvGrpSpPr>
        <p:grpSpPr>
          <a:xfrm>
            <a:off x="3384118" y="1459426"/>
            <a:ext cx="5101219" cy="1438274"/>
            <a:chOff x="3231825" y="1383225"/>
            <a:chExt cx="4923006" cy="1438274"/>
          </a:xfrm>
        </p:grpSpPr>
        <p:sp>
          <p:nvSpPr>
            <p:cNvPr id="299" name="Google Shape;299;p22"/>
            <p:cNvSpPr txBox="1"/>
            <p:nvPr/>
          </p:nvSpPr>
          <p:spPr>
            <a:xfrm>
              <a:off x="3231825" y="13832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a.offer_id,a.Company_code,b.company_name,max(clicked) as clicks,count(unsubscribe_date) as unsubscribed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offer_details a left join company b on a.Company_code=b.Company_code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left join unsubscribed c on a.offer_id=c.offer_id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1, 2, 3 order by 4 desc, 5 asc;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0" name="Google Shape;300;p22"/>
            <p:cNvSpPr txBox="1"/>
            <p:nvPr/>
          </p:nvSpPr>
          <p:spPr>
            <a:xfrm>
              <a:off x="3231831" y="2318099"/>
              <a:ext cx="4923000" cy="5034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latin typeface="Cambria"/>
                  <a:ea typeface="Cambria"/>
                  <a:cs typeface="Cambria"/>
                  <a:sym typeface="Cambria"/>
                </a:rPr>
                <a:t>Pure Active has the most successful Ad Campaigns (low subscriptions &amp; most clicks) </a:t>
              </a:r>
              <a:endParaRPr sz="1300"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01" name="Google Shape;3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76" y="1732825"/>
            <a:ext cx="3074198" cy="9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37" y="2816325"/>
            <a:ext cx="2486676" cy="9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3"/>
          <p:cNvGrpSpPr/>
          <p:nvPr/>
        </p:nvGrpSpPr>
        <p:grpSpPr>
          <a:xfrm>
            <a:off x="-2022700" y="-7024525"/>
            <a:ext cx="13739550" cy="14284950"/>
            <a:chOff x="-2022700" y="-2528725"/>
            <a:chExt cx="13739550" cy="14284950"/>
          </a:xfrm>
        </p:grpSpPr>
        <p:sp>
          <p:nvSpPr>
            <p:cNvPr id="308" name="Google Shape;308;p23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3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3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3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3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000"/>
          </a:p>
        </p:txBody>
      </p:sp>
      <p:grpSp>
        <p:nvGrpSpPr>
          <p:cNvPr id="328" name="Google Shape;328;p23"/>
          <p:cNvGrpSpPr/>
          <p:nvPr/>
        </p:nvGrpSpPr>
        <p:grpSpPr>
          <a:xfrm>
            <a:off x="3308025" y="2816325"/>
            <a:ext cx="4923000" cy="974575"/>
            <a:chOff x="3231825" y="1597125"/>
            <a:chExt cx="4923000" cy="974575"/>
          </a:xfrm>
        </p:grpSpPr>
        <p:sp>
          <p:nvSpPr>
            <p:cNvPr id="329" name="Google Shape;329;p23"/>
            <p:cNvSpPr txBox="1"/>
            <p:nvPr/>
          </p:nvSpPr>
          <p:spPr>
            <a:xfrm>
              <a:off x="3231825" y="15971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count(unsubscribe_date) as Unsubscribed, b.campaign_id from unsubscribed a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left join campaigntable b on a.offer_id = b.Offer_id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where Campaign_ID is not null group by 2 order by 1 desc  limit 5 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30" name="Google Shape;330;p23"/>
            <p:cNvSpPr txBox="1"/>
            <p:nvPr/>
          </p:nvSpPr>
          <p:spPr>
            <a:xfrm>
              <a:off x="3231825" y="2299900"/>
              <a:ext cx="4923000" cy="2718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Campaign_ID 459 has most unsubscribed users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sp>
        <p:nvSpPr>
          <p:cNvPr id="331" name="Google Shape;331;p23"/>
          <p:cNvSpPr txBox="1"/>
          <p:nvPr/>
        </p:nvSpPr>
        <p:spPr>
          <a:xfrm>
            <a:off x="3308025" y="1520925"/>
            <a:ext cx="48126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Select company_code, offer_id, sum(email_sent) as total_sent, sum(success) as total_delivered_successfully, 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(sum(success)/sum(email_sent))*100 as success_rate from offer_details group by offer_id order by 5 DESC;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2" name="Google Shape;332;p23"/>
          <p:cNvSpPr txBox="1"/>
          <p:nvPr/>
        </p:nvSpPr>
        <p:spPr>
          <a:xfrm>
            <a:off x="3308025" y="2223375"/>
            <a:ext cx="4923000" cy="432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mbria"/>
                <a:ea typeface="Cambria"/>
                <a:cs typeface="Cambria"/>
                <a:sym typeface="Cambria"/>
              </a:rPr>
              <a:t>Companies Instar &amp; Pure Active for 2 offers have 100% delivery success rate.</a:t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33" name="Google Shape;333;p23"/>
          <p:cNvPicPr preferRelativeResize="0"/>
          <p:nvPr/>
        </p:nvPicPr>
        <p:blipFill rotWithShape="1">
          <a:blip r:embed="rId3">
            <a:alphaModFix/>
          </a:blip>
          <a:srcRect l="5221" t="11071" r="9737" b="53655"/>
          <a:stretch/>
        </p:blipFill>
        <p:spPr>
          <a:xfrm>
            <a:off x="114500" y="1520925"/>
            <a:ext cx="3193524" cy="9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3" descr="image"/>
          <p:cNvPicPr preferRelativeResize="0"/>
          <p:nvPr/>
        </p:nvPicPr>
        <p:blipFill rotWithShape="1">
          <a:blip r:embed="rId4">
            <a:alphaModFix/>
          </a:blip>
          <a:srcRect l="959" t="59907" r="76507" b="5822"/>
          <a:stretch/>
        </p:blipFill>
        <p:spPr>
          <a:xfrm>
            <a:off x="458750" y="2724575"/>
            <a:ext cx="1935499" cy="12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24"/>
          <p:cNvGrpSpPr/>
          <p:nvPr/>
        </p:nvGrpSpPr>
        <p:grpSpPr>
          <a:xfrm>
            <a:off x="-2022700" y="-6033925"/>
            <a:ext cx="13739550" cy="14284950"/>
            <a:chOff x="-2022700" y="-2528725"/>
            <a:chExt cx="13739550" cy="14284950"/>
          </a:xfrm>
        </p:grpSpPr>
        <p:sp>
          <p:nvSpPr>
            <p:cNvPr id="340" name="Google Shape;340;p24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24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4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4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000"/>
          </a:p>
        </p:txBody>
      </p:sp>
      <p:grpSp>
        <p:nvGrpSpPr>
          <p:cNvPr id="360" name="Google Shape;360;p24"/>
          <p:cNvGrpSpPr/>
          <p:nvPr/>
        </p:nvGrpSpPr>
        <p:grpSpPr>
          <a:xfrm>
            <a:off x="3308025" y="1485775"/>
            <a:ext cx="4923000" cy="1303325"/>
            <a:chOff x="3231825" y="1561975"/>
            <a:chExt cx="4923000" cy="1303325"/>
          </a:xfrm>
        </p:grpSpPr>
        <p:sp>
          <p:nvSpPr>
            <p:cNvPr id="361" name="Google Shape;361;p24"/>
            <p:cNvSpPr txBox="1"/>
            <p:nvPr/>
          </p:nvSpPr>
          <p:spPr>
            <a:xfrm>
              <a:off x="3287025" y="156197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a.offer_id, a.Company_code, b.company_name, (a.clicked / a.success) * 100 AS successful_click_rates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offer_details AS a LEFT JOIN company AS b ON a.Company_code = b.Company_code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 b.company_name,  a.offer_id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ORDER BY successful_click_rates DESC limit 5;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8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62" name="Google Shape;362;p24"/>
            <p:cNvSpPr txBox="1"/>
            <p:nvPr/>
          </p:nvSpPr>
          <p:spPr>
            <a:xfrm>
              <a:off x="3231825" y="2430600"/>
              <a:ext cx="4923000" cy="4347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Pure Active has most successful email campaigns, offer_id 89 being the best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63" name="Google Shape;363;p24"/>
          <p:cNvGrpSpPr/>
          <p:nvPr/>
        </p:nvGrpSpPr>
        <p:grpSpPr>
          <a:xfrm>
            <a:off x="3308025" y="2892525"/>
            <a:ext cx="4923000" cy="1244875"/>
            <a:chOff x="3231825" y="1673325"/>
            <a:chExt cx="4923000" cy="1244875"/>
          </a:xfrm>
        </p:grpSpPr>
        <p:sp>
          <p:nvSpPr>
            <p:cNvPr id="364" name="Google Shape;364;p24"/>
            <p:cNvSpPr txBox="1"/>
            <p:nvPr/>
          </p:nvSpPr>
          <p:spPr>
            <a:xfrm>
              <a:off x="3231825" y="16733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company.campaign_manager, sum(offer_details.clicked) as clicked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campaigntable join offer_details  on  campaigntable.Offer_ID = offer_details.offer_id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join company on company.company_code = campaigntable.company_code group by Campaign_Manager order by sum(offer_details.clicked) desc;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65" name="Google Shape;365;p24"/>
            <p:cNvSpPr txBox="1"/>
            <p:nvPr/>
          </p:nvSpPr>
          <p:spPr>
            <a:xfrm>
              <a:off x="3231825" y="2376100"/>
              <a:ext cx="4923000" cy="5421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Leona Rush from Pure Active is the best Campaign Manager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66" name="Google Shape;3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50" y="1485775"/>
            <a:ext cx="3046775" cy="9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00" y="2828199"/>
            <a:ext cx="2192925" cy="12642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5"/>
          <p:cNvGrpSpPr/>
          <p:nvPr/>
        </p:nvGrpSpPr>
        <p:grpSpPr>
          <a:xfrm>
            <a:off x="-2022700" y="-7405525"/>
            <a:ext cx="13739550" cy="14284950"/>
            <a:chOff x="-2022700" y="-2528725"/>
            <a:chExt cx="13739550" cy="14284950"/>
          </a:xfrm>
        </p:grpSpPr>
        <p:sp>
          <p:nvSpPr>
            <p:cNvPr id="373" name="Google Shape;373;p25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5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600" b="1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93" name="Google Shape;393;p25"/>
          <p:cNvGrpSpPr/>
          <p:nvPr/>
        </p:nvGrpSpPr>
        <p:grpSpPr>
          <a:xfrm>
            <a:off x="3308025" y="1448600"/>
            <a:ext cx="4923000" cy="1415625"/>
            <a:chOff x="3231825" y="1444725"/>
            <a:chExt cx="4923000" cy="1415625"/>
          </a:xfrm>
        </p:grpSpPr>
        <p:sp>
          <p:nvSpPr>
            <p:cNvPr id="394" name="Google Shape;394;p25"/>
            <p:cNvSpPr txBox="1"/>
            <p:nvPr/>
          </p:nvSpPr>
          <p:spPr>
            <a:xfrm>
              <a:off x="3231825" y="1444725"/>
              <a:ext cx="49230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SSelect company.company_name, unsubscribed.Offer_id, count(unsubscribed.Offer_id) as unsubscribe_count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unsubscribed  Inner Join campaigntable On campaigntable.Offer_ID = unsubscribed.Offer_ID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Inner Join company On company.company_code = campaigntable.company_code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Offer_id, company_name Order By count(Offer_id) DESC Limit 5;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95" name="Google Shape;395;p25"/>
            <p:cNvSpPr txBox="1"/>
            <p:nvPr/>
          </p:nvSpPr>
          <p:spPr>
            <a:xfrm>
              <a:off x="3231825" y="2423850"/>
              <a:ext cx="4923000" cy="4365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W4 Media has the most unsubscribed users, with its Offer_id 79 having 78 users who have unsubscribed.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96" name="Google Shape;396;p25"/>
          <p:cNvGrpSpPr/>
          <p:nvPr/>
        </p:nvGrpSpPr>
        <p:grpSpPr>
          <a:xfrm>
            <a:off x="3308025" y="2862388"/>
            <a:ext cx="4923000" cy="974575"/>
            <a:chOff x="3231825" y="1597125"/>
            <a:chExt cx="4923000" cy="974575"/>
          </a:xfrm>
        </p:grpSpPr>
        <p:sp>
          <p:nvSpPr>
            <p:cNvPr id="397" name="Google Shape;397;p25"/>
            <p:cNvSpPr txBox="1"/>
            <p:nvPr/>
          </p:nvSpPr>
          <p:spPr>
            <a:xfrm>
              <a:off x="3231825" y="15971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group_desc, Count(unsubscribed.id) as unsubscribed_count from email_group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inner join offersenddetails on offersenddetails.group_id = email_group.group_id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inner join unsubscribed on unsubscribed.offer_id = offersenddetails.offer_id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group_desc  Order By Count(id) Limit 1;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98" name="Google Shape;398;p25"/>
            <p:cNvSpPr txBox="1"/>
            <p:nvPr/>
          </p:nvSpPr>
          <p:spPr>
            <a:xfrm>
              <a:off x="3231825" y="2299900"/>
              <a:ext cx="4923000" cy="2718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Comcast Priyam is the group with major unsubscriptions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99" name="Google Shape;3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25" y="1593075"/>
            <a:ext cx="2768850" cy="10149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0" name="Google Shape;4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25" y="3008125"/>
            <a:ext cx="2660069" cy="6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26"/>
          <p:cNvGrpSpPr/>
          <p:nvPr/>
        </p:nvGrpSpPr>
        <p:grpSpPr>
          <a:xfrm>
            <a:off x="-2022700" y="-7405525"/>
            <a:ext cx="13739550" cy="14284950"/>
            <a:chOff x="-2022700" y="-2528725"/>
            <a:chExt cx="13739550" cy="14284950"/>
          </a:xfrm>
        </p:grpSpPr>
        <p:sp>
          <p:nvSpPr>
            <p:cNvPr id="406" name="Google Shape;406;p26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6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6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46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3556773" y="1741038"/>
            <a:ext cx="47304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Select email_subject, (sum(offer_details.clicked)/sum(offer_details.success))*100 as click_rate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From offer_email_subject Inner Join offer_details on offer_details.offer_id = offer_email_subject.offer_id 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Group By email_subject Order By click_rate DESC;</a:t>
            </a:r>
            <a:endParaRPr sz="9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27" name="Google Shape;427;p26"/>
          <p:cNvGrpSpPr/>
          <p:nvPr/>
        </p:nvGrpSpPr>
        <p:grpSpPr>
          <a:xfrm>
            <a:off x="3308025" y="2816325"/>
            <a:ext cx="4923000" cy="1107175"/>
            <a:chOff x="3231825" y="1597125"/>
            <a:chExt cx="4923000" cy="1107175"/>
          </a:xfrm>
        </p:grpSpPr>
        <p:sp>
          <p:nvSpPr>
            <p:cNvPr id="428" name="Google Shape;428;p26"/>
            <p:cNvSpPr txBox="1"/>
            <p:nvPr/>
          </p:nvSpPr>
          <p:spPr>
            <a:xfrm>
              <a:off x="3231825" y="1597125"/>
              <a:ext cx="4812600" cy="54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Select company.company_name, offer_id, sum(clicked) as total_clicked 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from offer_details Inner Join company on company.company_code = offer_details.company_code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Cambria"/>
                  <a:ea typeface="Cambria"/>
                  <a:cs typeface="Cambria"/>
                  <a:sym typeface="Cambria"/>
                </a:rPr>
                <a:t>Group By offer_id , company_name Order By sum(clicked) DESC Limit 10;</a:t>
              </a:r>
              <a:endParaRPr sz="900">
                <a:latin typeface="Cambria"/>
                <a:ea typeface="Cambria"/>
                <a:cs typeface="Cambria"/>
                <a:sym typeface="Cambr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429" name="Google Shape;429;p26"/>
            <p:cNvSpPr txBox="1"/>
            <p:nvPr/>
          </p:nvSpPr>
          <p:spPr>
            <a:xfrm>
              <a:off x="3231825" y="2299900"/>
              <a:ext cx="4923000" cy="404400"/>
            </a:xfrm>
            <a:prstGeom prst="rect">
              <a:avLst/>
            </a:prstGeom>
            <a:noFill/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mbria"/>
                  <a:ea typeface="Cambria"/>
                  <a:cs typeface="Cambria"/>
                  <a:sym typeface="Cambria"/>
                </a:rPr>
                <a:t>Pure Active running the most successful ads with the highest number of clicks</a:t>
              </a:r>
              <a:endParaRPr b="1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430" name="Google Shape;4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50" y="1524800"/>
            <a:ext cx="3097674" cy="103664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1" name="Google Shape;4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50" y="2769000"/>
            <a:ext cx="1692824" cy="127245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7"/>
          <p:cNvGrpSpPr/>
          <p:nvPr/>
        </p:nvGrpSpPr>
        <p:grpSpPr>
          <a:xfrm>
            <a:off x="-2022700" y="-8091325"/>
            <a:ext cx="13739550" cy="14284950"/>
            <a:chOff x="-2022700" y="-2528725"/>
            <a:chExt cx="13739550" cy="14284950"/>
          </a:xfrm>
        </p:grpSpPr>
        <p:sp>
          <p:nvSpPr>
            <p:cNvPr id="437" name="Google Shape;437;p27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7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7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7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7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Recommendations</a:t>
            </a:r>
            <a:endParaRPr sz="4000"/>
          </a:p>
        </p:txBody>
      </p:sp>
      <p:sp>
        <p:nvSpPr>
          <p:cNvPr id="457" name="Google Shape;457;p27"/>
          <p:cNvSpPr txBox="1"/>
          <p:nvPr/>
        </p:nvSpPr>
        <p:spPr>
          <a:xfrm>
            <a:off x="1040650" y="1566975"/>
            <a:ext cx="7021500" cy="28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Further investigation behind the reason  why a specific "Campaign_ID" experiences a higher count of users who have unsubscribed is required.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ria"/>
              <a:buChar char="●"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ASPOL media should focus on capturing data points like  open rate and  cumulative clicks to get some visibility into customer behaviour thereby improving response to campaign ads.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Campaigns should be targeted based on the email group performance to boost clicked email %.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mbria"/>
              <a:buChar char="●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We recommend that click rate be captured on email subject level instead of campaignID to improve visibility into success of a campaign.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8"/>
          <p:cNvGrpSpPr/>
          <p:nvPr/>
        </p:nvGrpSpPr>
        <p:grpSpPr>
          <a:xfrm>
            <a:off x="-2022700" y="-8777125"/>
            <a:ext cx="13739550" cy="14284950"/>
            <a:chOff x="-2022700" y="-2528725"/>
            <a:chExt cx="13739550" cy="14284950"/>
          </a:xfrm>
        </p:grpSpPr>
        <p:sp>
          <p:nvSpPr>
            <p:cNvPr id="463" name="Google Shape;463;p28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" name="Google Shape;479;p28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ctrTitle"/>
          </p:nvPr>
        </p:nvSpPr>
        <p:spPr>
          <a:xfrm>
            <a:off x="245925" y="16615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Cambria"/>
                <a:ea typeface="Cambria"/>
                <a:cs typeface="Cambria"/>
                <a:sym typeface="Cambria"/>
              </a:rPr>
              <a:t>Questions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29"/>
          <p:cNvGrpSpPr/>
          <p:nvPr/>
        </p:nvGrpSpPr>
        <p:grpSpPr>
          <a:xfrm>
            <a:off x="-2022700" y="-9843925"/>
            <a:ext cx="13739550" cy="14284950"/>
            <a:chOff x="-2022700" y="-2528725"/>
            <a:chExt cx="13739550" cy="14284950"/>
          </a:xfrm>
        </p:grpSpPr>
        <p:sp>
          <p:nvSpPr>
            <p:cNvPr id="488" name="Google Shape;488;p29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29"/>
          <p:cNvSpPr/>
          <p:nvPr/>
        </p:nvSpPr>
        <p:spPr>
          <a:xfrm>
            <a:off x="-289800" y="2610549"/>
            <a:ext cx="1089000" cy="1166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ctrTitle"/>
          </p:nvPr>
        </p:nvSpPr>
        <p:spPr>
          <a:xfrm>
            <a:off x="200325" y="153510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Cambria"/>
                <a:ea typeface="Cambria"/>
                <a:cs typeface="Cambria"/>
                <a:sym typeface="Cambria"/>
              </a:rPr>
              <a:t>Thank</a:t>
            </a:r>
            <a:r>
              <a:rPr lang="en" sz="60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6000" b="1">
                <a:latin typeface="Cambria"/>
                <a:ea typeface="Cambria"/>
                <a:cs typeface="Cambria"/>
                <a:sym typeface="Cambria"/>
              </a:rPr>
              <a:t>you!</a:t>
            </a:r>
            <a:endParaRPr sz="6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6" name="Google Shape;506;p29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4"/>
          <p:cNvGrpSpPr/>
          <p:nvPr/>
        </p:nvGrpSpPr>
        <p:grpSpPr>
          <a:xfrm>
            <a:off x="-2022700" y="-2702551"/>
            <a:ext cx="13239550" cy="9250302"/>
            <a:chOff x="-2022700" y="-2397751"/>
            <a:chExt cx="13239550" cy="9250302"/>
          </a:xfrm>
        </p:grpSpPr>
        <p:sp>
          <p:nvSpPr>
            <p:cNvPr id="76" name="Google Shape;76;p14"/>
            <p:cNvSpPr/>
            <p:nvPr/>
          </p:nvSpPr>
          <p:spPr>
            <a:xfrm>
              <a:off x="1110100" y="4799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756975" y="4764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596900" y="3646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142950" y="3528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-714800" y="-623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723975" y="2282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839850" y="-1784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781200" y="-107597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546850" y="960563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-2022700" y="4519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5534425" y="-2397751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4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Meet the Team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20" y="1600421"/>
            <a:ext cx="1034663" cy="12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4">
            <a:alphaModFix/>
          </a:blip>
          <a:srcRect l="23464" t="14965" r="19804"/>
          <a:stretch/>
        </p:blipFill>
        <p:spPr>
          <a:xfrm>
            <a:off x="1735897" y="1618838"/>
            <a:ext cx="1124401" cy="12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0711" y="1648525"/>
            <a:ext cx="1124400" cy="12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5150" y="1619200"/>
            <a:ext cx="1124402" cy="13222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390808" y="3095350"/>
            <a:ext cx="1124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Alex Scarcelli</a:t>
            </a: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5963324" y="3095363"/>
            <a:ext cx="14166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Sai Mona Duvvapu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714868" y="2998469"/>
            <a:ext cx="1124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Archita</a:t>
            </a:r>
            <a:r>
              <a:rPr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Ray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3160883" y="3095350"/>
            <a:ext cx="1124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Ashvin Raj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4640920" y="3095363"/>
            <a:ext cx="11244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Priyam Sarkar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7627545" y="3091325"/>
            <a:ext cx="12501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Vamsi Krishna Seemakurth</a:t>
            </a:r>
            <a:r>
              <a:rPr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0337" y="1595775"/>
            <a:ext cx="1124399" cy="13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"/>
          <p:cNvPicPr preferRelativeResize="0"/>
          <p:nvPr/>
        </p:nvPicPr>
        <p:blipFill rotWithShape="1">
          <a:blip r:embed="rId8">
            <a:alphaModFix/>
          </a:blip>
          <a:srcRect l="32263" t="22958" r="25279"/>
          <a:stretch/>
        </p:blipFill>
        <p:spPr>
          <a:xfrm>
            <a:off x="4605525" y="1609975"/>
            <a:ext cx="1124399" cy="13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-2022700" y="-3007351"/>
            <a:ext cx="13239550" cy="9250302"/>
            <a:chOff x="-2022700" y="-2397751"/>
            <a:chExt cx="13239550" cy="9250302"/>
          </a:xfrm>
        </p:grpSpPr>
        <p:sp>
          <p:nvSpPr>
            <p:cNvPr id="108" name="Google Shape;108;p15"/>
            <p:cNvSpPr/>
            <p:nvPr/>
          </p:nvSpPr>
          <p:spPr>
            <a:xfrm>
              <a:off x="1110100" y="4799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756975" y="4764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7596900" y="3646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142950" y="3528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-714800" y="-623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723975" y="2282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839850" y="-1784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781200" y="-107597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8546850" y="960563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-2022700" y="4519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534425" y="-2397751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5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-50" y="4479718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Contents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31325" y="1386625"/>
            <a:ext cx="8319900" cy="27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About the Client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ERD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Relational Model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Normalization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Queries &amp; Insights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Recommendation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Questions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-2022700" y="-3540751"/>
            <a:ext cx="13239550" cy="9250302"/>
            <a:chOff x="-2022700" y="-2397751"/>
            <a:chExt cx="13239550" cy="9250302"/>
          </a:xfrm>
        </p:grpSpPr>
        <p:sp>
          <p:nvSpPr>
            <p:cNvPr id="129" name="Google Shape;129;p16"/>
            <p:cNvSpPr/>
            <p:nvPr/>
          </p:nvSpPr>
          <p:spPr>
            <a:xfrm>
              <a:off x="1110100" y="4799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4756975" y="4764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7596900" y="3646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2142950" y="3528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-714800" y="-623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723975" y="2282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2839850" y="-1784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781200" y="-107597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8546850" y="960563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-2022700" y="4519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5534425" y="-2397751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About ASP OL Media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466525" y="1360250"/>
            <a:ext cx="76116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ASP OL Media is a leading marketing company serving some of the Fortune 100 companies, managing daily email campaigns for over 8 million emails. With a workforce of 170+ professionals, they ensure effective marketing strategies through meticulous assessments and quality control measures.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7"/>
          <p:cNvGrpSpPr/>
          <p:nvPr/>
        </p:nvGrpSpPr>
        <p:grpSpPr>
          <a:xfrm>
            <a:off x="-2022700" y="-3921751"/>
            <a:ext cx="13239550" cy="9250302"/>
            <a:chOff x="-2022700" y="-2397751"/>
            <a:chExt cx="13239550" cy="9250302"/>
          </a:xfrm>
        </p:grpSpPr>
        <p:sp>
          <p:nvSpPr>
            <p:cNvPr id="150" name="Google Shape;150;p17"/>
            <p:cNvSpPr/>
            <p:nvPr/>
          </p:nvSpPr>
          <p:spPr>
            <a:xfrm>
              <a:off x="1110100" y="4799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4756975" y="4764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7596900" y="3646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2142950" y="3528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-714800" y="-623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6723975" y="2282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2839850" y="-1784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7781200" y="-107597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8546850" y="960563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-2022700" y="4519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534425" y="-2397751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Objective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531325" y="1386625"/>
            <a:ext cx="8319900" cy="27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Create &amp; organise database for the company, while checking for duplicates &amp; anomalies in data.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Optimize the existing systems and come up with recommendations for successful ad campaigns.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8"/>
          <p:cNvGrpSpPr/>
          <p:nvPr/>
        </p:nvGrpSpPr>
        <p:grpSpPr>
          <a:xfrm>
            <a:off x="-2022700" y="-3214525"/>
            <a:ext cx="13739550" cy="14284950"/>
            <a:chOff x="-2022700" y="-2528725"/>
            <a:chExt cx="13739550" cy="14284950"/>
          </a:xfrm>
        </p:grpSpPr>
        <p:sp>
          <p:nvSpPr>
            <p:cNvPr id="171" name="Google Shape;171;p18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8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152350" y="1156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375" y="722400"/>
            <a:ext cx="7980851" cy="43606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" name="Google Shape;191;p18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Cambria"/>
                <a:ea typeface="Cambria"/>
                <a:cs typeface="Cambria"/>
                <a:sym typeface="Cambria"/>
              </a:rPr>
              <a:t>ERD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9"/>
          <p:cNvGrpSpPr/>
          <p:nvPr/>
        </p:nvGrpSpPr>
        <p:grpSpPr>
          <a:xfrm>
            <a:off x="-2022700" y="-3824125"/>
            <a:ext cx="13739550" cy="14284950"/>
            <a:chOff x="-2022700" y="-2528725"/>
            <a:chExt cx="13739550" cy="14284950"/>
          </a:xfrm>
        </p:grpSpPr>
        <p:sp>
          <p:nvSpPr>
            <p:cNvPr id="197" name="Google Shape;197;p19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9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Relational Model</a:t>
            </a:r>
            <a:endParaRPr sz="46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 r="12095" b="4707"/>
          <a:stretch/>
        </p:blipFill>
        <p:spPr>
          <a:xfrm>
            <a:off x="210350" y="1476900"/>
            <a:ext cx="8703250" cy="3469316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0"/>
          <p:cNvGrpSpPr/>
          <p:nvPr/>
        </p:nvGrpSpPr>
        <p:grpSpPr>
          <a:xfrm>
            <a:off x="-2022700" y="-4433725"/>
            <a:ext cx="13739550" cy="14284950"/>
            <a:chOff x="-2022700" y="-2528725"/>
            <a:chExt cx="13739550" cy="14284950"/>
          </a:xfrm>
        </p:grpSpPr>
        <p:sp>
          <p:nvSpPr>
            <p:cNvPr id="223" name="Google Shape;223;p20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0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240150" y="460039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Normalization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43" name="Google Shape;243;p20"/>
          <p:cNvSpPr txBox="1"/>
          <p:nvPr/>
        </p:nvSpPr>
        <p:spPr>
          <a:xfrm>
            <a:off x="531325" y="1360250"/>
            <a:ext cx="8319900" cy="37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Offer_ID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 -&gt;  offer_detail, Company_Code, offer_type, offer_link, start_date, end_date, email_sent, success, create_time, clicked, redirect_domain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Company_Code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 -&gt; CompanyName, campaignManager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CampaignID</a:t>
            </a:r>
            <a:r>
              <a:rPr lang="en" sz="1450">
                <a:solidFill>
                  <a:srgbClr val="3A414A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offer_ID, CompanyCode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CampaignID, group_ID -&gt;</a:t>
            </a:r>
            <a:endParaRPr sz="2000" b="1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Group_ID</a:t>
            </a:r>
            <a:r>
              <a:rPr lang="en" sz="1450">
                <a:solidFill>
                  <a:srgbClr val="3A414A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-&gt; group_name, group_desc, mapping_ID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Subject_ID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 -&gt;  offer_ID, email_subject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1"/>
          <p:cNvGrpSpPr/>
          <p:nvPr/>
        </p:nvGrpSpPr>
        <p:grpSpPr>
          <a:xfrm>
            <a:off x="-2022700" y="-5271925"/>
            <a:ext cx="13739550" cy="14284950"/>
            <a:chOff x="-2022700" y="-2528725"/>
            <a:chExt cx="13739550" cy="14284950"/>
          </a:xfrm>
        </p:grpSpPr>
        <p:sp>
          <p:nvSpPr>
            <p:cNvPr id="249" name="Google Shape;249;p21"/>
            <p:cNvSpPr/>
            <p:nvPr/>
          </p:nvSpPr>
          <p:spPr>
            <a:xfrm>
              <a:off x="1110100" y="2894951"/>
              <a:ext cx="2130900" cy="205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4756975" y="2859221"/>
              <a:ext cx="1707600" cy="166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596900" y="174129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142950" y="16234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-714800" y="-2528725"/>
              <a:ext cx="3132900" cy="287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6723975" y="377525"/>
              <a:ext cx="854400" cy="7707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8546850" y="-944437"/>
              <a:ext cx="2670000" cy="2425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-2022700" y="2614749"/>
              <a:ext cx="1308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8617250" y="3342825"/>
              <a:ext cx="3099600" cy="32121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-847500" y="5083000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3114600" y="5971875"/>
              <a:ext cx="2712000" cy="26826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349575" y="7078950"/>
              <a:ext cx="1043400" cy="10533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573850" y="7395475"/>
              <a:ext cx="1457400" cy="14115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2839850" y="9646000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781200" y="10354025"/>
              <a:ext cx="1481700" cy="1402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5534425" y="9032249"/>
              <a:ext cx="1089000" cy="11664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0" y="4172800"/>
            <a:ext cx="9144000" cy="9102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-50" y="4460279"/>
            <a:ext cx="9144000" cy="6831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240150" y="440600"/>
            <a:ext cx="8591700" cy="4159800"/>
          </a:xfrm>
          <a:prstGeom prst="rect">
            <a:avLst/>
          </a:prstGeom>
          <a:solidFill>
            <a:srgbClr val="FFFFFF">
              <a:alpha val="4277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ctrTitle"/>
          </p:nvPr>
        </p:nvSpPr>
        <p:spPr>
          <a:xfrm>
            <a:off x="210350" y="450050"/>
            <a:ext cx="8406900" cy="9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b="1">
                <a:latin typeface="Cambria"/>
                <a:ea typeface="Cambria"/>
                <a:cs typeface="Cambria"/>
                <a:sym typeface="Cambria"/>
              </a:rPr>
              <a:t>Normalization</a:t>
            </a:r>
            <a:endParaRPr sz="4000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531325" y="1386625"/>
            <a:ext cx="8319900" cy="3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Send_ID -&gt;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offer_ID, group_ID, send_date, email_message, send_subject, sender_email, sender_name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Customer_ID, group_ID -&gt;</a:t>
            </a:r>
            <a:endParaRPr sz="2000" b="1"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Customer_ID -&gt;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email_address, group_ID, mail_md5, hash_1, hash_2, hash_3) 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 Customer_ID, offer_ID -&gt;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click_date</a:t>
            </a: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 </a:t>
            </a:r>
            <a:endParaRPr sz="2000" b="1">
              <a:latin typeface="Cambria"/>
              <a:ea typeface="Cambria"/>
              <a:cs typeface="Cambria"/>
              <a:sym typeface="Cambria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ria"/>
              <a:buChar char="●"/>
            </a:pPr>
            <a:r>
              <a:rPr lang="en" sz="2000" b="1">
                <a:latin typeface="Cambria"/>
                <a:ea typeface="Cambria"/>
                <a:cs typeface="Cambria"/>
                <a:sym typeface="Cambria"/>
              </a:rPr>
              <a:t> Customer_ID, offer_ID -&gt; </a:t>
            </a:r>
            <a:r>
              <a:rPr lang="en" sz="2000">
                <a:latin typeface="Cambria"/>
                <a:ea typeface="Cambria"/>
                <a:cs typeface="Cambria"/>
                <a:sym typeface="Cambria"/>
              </a:rPr>
              <a:t>unsubscribe_date 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1231</Words>
  <Application>Microsoft Macintosh PowerPoint</Application>
  <PresentationFormat>On-screen Show (16:9)</PresentationFormat>
  <Paragraphs>98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</vt:lpstr>
      <vt:lpstr>Simple Light</vt:lpstr>
      <vt:lpstr>MGMT 582 Final Project</vt:lpstr>
      <vt:lpstr>Meet the Team</vt:lpstr>
      <vt:lpstr>Contents</vt:lpstr>
      <vt:lpstr>About ASP OL Media</vt:lpstr>
      <vt:lpstr>Objective</vt:lpstr>
      <vt:lpstr>ERD</vt:lpstr>
      <vt:lpstr>Relational Model</vt:lpstr>
      <vt:lpstr>Normalization</vt:lpstr>
      <vt:lpstr>Normalization</vt:lpstr>
      <vt:lpstr>Queries &amp; Insights</vt:lpstr>
      <vt:lpstr>Queries &amp; Insights</vt:lpstr>
      <vt:lpstr>Queries &amp; Insights</vt:lpstr>
      <vt:lpstr>Queries &amp; Insights</vt:lpstr>
      <vt:lpstr>Queries &amp; Insights</vt:lpstr>
      <vt:lpstr>Recommendations</vt:lpstr>
      <vt:lpstr>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MGMT 582 Final Project</dc:title>
  <cp:lastModifiedBy>Alexander J Scarcelli</cp:lastModifiedBy>
  <cp:revision>2</cp:revision>
  <dcterms:modified xsi:type="dcterms:W3CDTF">2023-10-03T03:22:09Z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2023-10-03T03:09:53Z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c0886a73-a513-4a13-bea6-1eb02be35708</vt:lpwstr>
  </property>
  <property fmtid="{D5CDD505-2E9C-101B-9397-08002B2CF9AE}" pid="8" name="MSIP_Label_4044bd30-2ed7-4c9d-9d12-46200872a97b_ContentBits">
    <vt:lpwstr>0</vt:lpwstr>
  </property>
</Properties>
</file>